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878" r:id="rId2"/>
    <p:sldId id="985" r:id="rId3"/>
    <p:sldId id="877" r:id="rId4"/>
    <p:sldId id="992" r:id="rId5"/>
    <p:sldId id="976" r:id="rId6"/>
    <p:sldId id="978" r:id="rId7"/>
    <p:sldId id="98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B9221D-0903-CA46-AC83-031ED45B6DCB}">
          <p14:sldIdLst>
            <p14:sldId id="878"/>
            <p14:sldId id="985"/>
            <p14:sldId id="877"/>
            <p14:sldId id="992"/>
            <p14:sldId id="976"/>
            <p14:sldId id="978"/>
            <p14:sldId id="9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5DB"/>
    <a:srgbClr val="555555"/>
    <a:srgbClr val="414042"/>
    <a:srgbClr val="A7A9AC"/>
    <a:srgbClr val="3DE191"/>
    <a:srgbClr val="F7A63A"/>
    <a:srgbClr val="237EAF"/>
    <a:srgbClr val="F95756"/>
    <a:srgbClr val="F9D11A"/>
    <a:srgbClr val="FF0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333" autoAdjust="0"/>
  </p:normalViewPr>
  <p:slideViewPr>
    <p:cSldViewPr snapToGrid="0" snapToObjects="1">
      <p:cViewPr varScale="1">
        <p:scale>
          <a:sx n="73" d="100"/>
          <a:sy n="73" d="100"/>
        </p:scale>
        <p:origin x="107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F5132-FFC0-294C-A78A-BE0E79AE03AA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2BF1F-32B8-FE4E-B173-785CDC98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4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9C70A-E71D-4C46-88CB-B273CD091A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96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723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Custom App Sc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6652585" y="1636888"/>
            <a:ext cx="5539415" cy="413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651803" y="1636887"/>
            <a:ext cx="6260952" cy="413173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app screen here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Custom App Sc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7637271" y="1383956"/>
            <a:ext cx="4573696" cy="4054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7636489" y="1383957"/>
            <a:ext cx="5617420" cy="405481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app screen here</a:t>
            </a:r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5930471" y="3200400"/>
            <a:ext cx="1392967" cy="2491946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app screen here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Content headline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rgbClr val="555555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>
                <a:solidFill>
                  <a:srgbClr val="555555"/>
                </a:solidFill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13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498754" y="2249487"/>
            <a:ext cx="5174720" cy="3409907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image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pp Screens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38"/>
          <a:stretch/>
        </p:blipFill>
        <p:spPr>
          <a:xfrm>
            <a:off x="6019801" y="1981325"/>
            <a:ext cx="6172200" cy="4039937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881814" y="2249488"/>
            <a:ext cx="5174720" cy="324961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Insert app screen here</a:t>
            </a:r>
          </a:p>
        </p:txBody>
      </p:sp>
    </p:spTree>
    <p:extLst>
      <p:ext uri="{BB962C8B-B14F-4D97-AF65-F5344CB8AC3E}">
        <p14:creationId xmlns:p14="http://schemas.microsoft.com/office/powerpoint/2010/main" val="14475645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pp Screens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21"/>
          <a:stretch/>
        </p:blipFill>
        <p:spPr>
          <a:xfrm>
            <a:off x="6782468" y="1825625"/>
            <a:ext cx="3615359" cy="5032375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7194550" y="2671763"/>
            <a:ext cx="2779713" cy="49291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app screen here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A7A9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A7A9A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31219" y="2382670"/>
            <a:ext cx="7929563" cy="20926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Quote or Stat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89" y="6127321"/>
            <a:ext cx="1361621" cy="42320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Stat w/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131219" y="1828801"/>
            <a:ext cx="7929563" cy="15400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Quote or Stat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83346" y="3719590"/>
            <a:ext cx="302530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835275" y="3983038"/>
            <a:ext cx="6521450" cy="56515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Subhead text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89" y="6127321"/>
            <a:ext cx="1361621" cy="42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1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32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8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474877"/>
            <a:ext cx="3932237" cy="3394111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Space for caption, quote or stat that backs up content on right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51297" y="2266138"/>
            <a:ext cx="2103120" cy="0"/>
          </a:xfrm>
          <a:prstGeom prst="line">
            <a:avLst/>
          </a:prstGeom>
          <a:ln w="38100">
            <a:solidFill>
              <a:srgbClr val="05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9670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474876"/>
            <a:ext cx="3932237" cy="3394111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Space for caption, quote or stat that backs up image on right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51297" y="2266138"/>
            <a:ext cx="2103120" cy="0"/>
          </a:xfrm>
          <a:prstGeom prst="line">
            <a:avLst/>
          </a:prstGeom>
          <a:ln w="38100">
            <a:solidFill>
              <a:srgbClr val="0595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942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35B6-ABA7-469E-82A8-E32F288B8B14}" type="datetimeFigureOut">
              <a:rPr lang="en-US" smtClean="0"/>
              <a:t>1/8/2019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37076" y="6636818"/>
            <a:ext cx="454925" cy="221191"/>
          </a:xfrm>
          <a:prstGeom prst="rect">
            <a:avLst/>
          </a:prstGeom>
        </p:spPr>
        <p:txBody>
          <a:bodyPr/>
          <a:lstStyle/>
          <a:p>
            <a:fld id="{276A0838-91FB-4903-AB3E-C3DC4F27F1C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2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369076"/>
            <a:ext cx="5388864" cy="4774727"/>
          </a:xfrm>
        </p:spPr>
        <p:txBody>
          <a:bodyPr>
            <a:noAutofit/>
          </a:bodyPr>
          <a:lstStyle>
            <a:lvl1pPr>
              <a:buClr>
                <a:schemeClr val="accent5"/>
              </a:buClr>
              <a:defRPr/>
            </a:lvl1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366035"/>
            <a:ext cx="5388864" cy="4774727"/>
          </a:xfrm>
        </p:spPr>
        <p:txBody>
          <a:bodyPr>
            <a:no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550810" y="6180667"/>
            <a:ext cx="454925" cy="457209"/>
          </a:xfrm>
          <a:prstGeom prst="rect">
            <a:avLst/>
          </a:prstGeom>
        </p:spPr>
        <p:txBody>
          <a:bodyPr/>
          <a:lstStyle/>
          <a:p>
            <a:fld id="{B0D5AA81-B222-43A8-8BB6-D84E433D6E09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0" y="52395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2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" y="5922935"/>
            <a:ext cx="1373631" cy="42693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24502" y="2336759"/>
            <a:ext cx="4056062" cy="1660960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24502" y="4391026"/>
            <a:ext cx="4056062" cy="388746"/>
          </a:xfrm>
        </p:spPr>
        <p:txBody>
          <a:bodyPr>
            <a:noAutofit/>
          </a:bodyPr>
          <a:lstStyle>
            <a:lvl1pPr marL="0" indent="0">
              <a:buNone/>
              <a:defRPr lang="en-US" dirty="0" smtClean="0">
                <a:solidFill>
                  <a:schemeClr val="bg2"/>
                </a:solidFill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Speaker Name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4502" y="4908320"/>
            <a:ext cx="4056062" cy="388746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Job 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20755" y="4126267"/>
            <a:ext cx="21031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(null)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Content headline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325B0-CA3A-F846-AE4C-FB76DD335A1D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0489721" y="6116777"/>
            <a:ext cx="1363612" cy="4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4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62" r:id="rId10"/>
    <p:sldLayoutId id="2147483663" r:id="rId11"/>
    <p:sldLayoutId id="2147483664" r:id="rId12"/>
    <p:sldLayoutId id="2147483667" r:id="rId13"/>
    <p:sldLayoutId id="2147483668" r:id="rId14"/>
    <p:sldLayoutId id="2147483650" r:id="rId15"/>
    <p:sldLayoutId id="2147483678" r:id="rId16"/>
    <p:sldLayoutId id="2147483652" r:id="rId17"/>
    <p:sldLayoutId id="2147483666" r:id="rId18"/>
    <p:sldLayoutId id="2147483653" r:id="rId19"/>
    <p:sldLayoutId id="2147483676" r:id="rId20"/>
    <p:sldLayoutId id="2147483655" r:id="rId21"/>
    <p:sldLayoutId id="2147483656" r:id="rId22"/>
    <p:sldLayoutId id="2147483657" r:id="rId23"/>
    <p:sldLayoutId id="2147483677" r:id="rId24"/>
    <p:sldLayoutId id="2147483679" r:id="rId25"/>
    <p:sldLayoutId id="2147483680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 baseline="0">
          <a:solidFill>
            <a:srgbClr val="0595DB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tabLst/>
        <a:defRPr sz="2800" kern="1200">
          <a:solidFill>
            <a:srgbClr val="555555"/>
          </a:solidFill>
          <a:latin typeface="Arial" charset="0"/>
          <a:ea typeface="Arial" charset="0"/>
          <a:cs typeface="Arial" charset="0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400" kern="1200">
          <a:solidFill>
            <a:srgbClr val="555555"/>
          </a:solidFill>
          <a:latin typeface="Arial" charset="0"/>
          <a:ea typeface="Arial" charset="0"/>
          <a:cs typeface="Arial" charset="0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000" kern="1200">
          <a:solidFill>
            <a:schemeClr val="tx1">
              <a:lumMod val="60000"/>
              <a:lumOff val="40000"/>
            </a:schemeClr>
          </a:solidFill>
          <a:latin typeface="Arial" charset="0"/>
          <a:ea typeface="Arial" charset="0"/>
          <a:cs typeface="Arial" charset="0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>
              <a:lumMod val="60000"/>
              <a:lumOff val="40000"/>
            </a:schemeClr>
          </a:solidFill>
          <a:latin typeface="Arial" charset="0"/>
          <a:ea typeface="Arial" charset="0"/>
          <a:cs typeface="Arial" charset="0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kern="1200">
          <a:solidFill>
            <a:schemeClr val="tx1">
              <a:lumMod val="60000"/>
              <a:lumOff val="40000"/>
            </a:schemeClr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tingstarted.mendixcloud.com/link/path/35" TargetMode="External"/><Relationship Id="rId2" Type="http://schemas.openxmlformats.org/officeDocument/2006/relationships/hyperlink" Target="https://www.mendix.com/university-program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mailto:University@Mendix.com" TargetMode="External"/><Relationship Id="rId4" Type="http://schemas.openxmlformats.org/officeDocument/2006/relationships/hyperlink" Target="https://gettingstarted.mendixcloud.com/link/path/3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DEB14E-A36C-4A7D-8373-33E48353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Using Mendix in Your Classroom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1E0D5C-1689-4BF5-B816-56875E755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Request more info &amp; schedule a consultation phone call: </a:t>
            </a:r>
            <a:r>
              <a:rPr lang="en-US" dirty="0">
                <a:hlinkClick r:id="rId2"/>
              </a:rPr>
              <a:t>https://www.mendix.com/university-program/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Review Professor online learning path &amp; curriculum resources: </a:t>
            </a:r>
            <a:r>
              <a:rPr lang="en-US" dirty="0">
                <a:hlinkClick r:id="rId3"/>
              </a:rPr>
              <a:t>https://gettingstarted.mendixcloud.com/link/path/35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Review Student Learning Path + Free Certification Exam: </a:t>
            </a:r>
            <a:r>
              <a:rPr lang="en-US" dirty="0">
                <a:hlinkClick r:id="rId4"/>
              </a:rPr>
              <a:t>https://gettingstarted.mendixcloud.com/link/path/31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4. Request Free Certification exams for professors &amp; students: Email </a:t>
            </a:r>
            <a:r>
              <a:rPr lang="en-US" dirty="0">
                <a:hlinkClick r:id="rId5"/>
              </a:rPr>
              <a:t>University@Mendix.com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467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9B9C-B8EF-F542-B767-E6C2AEB1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05351-8CA3-B34B-9328-11DC7AE3C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need to build </a:t>
            </a:r>
            <a:r>
              <a:rPr lang="en-US" b="1" dirty="0">
                <a:solidFill>
                  <a:srgbClr val="0595DB"/>
                </a:solidFill>
              </a:rPr>
              <a:t>real working solutions</a:t>
            </a:r>
          </a:p>
          <a:p>
            <a:r>
              <a:rPr lang="en-US" dirty="0"/>
              <a:t>Find talent for our expanding </a:t>
            </a:r>
            <a:r>
              <a:rPr lang="en-US" b="1" dirty="0">
                <a:solidFill>
                  <a:srgbClr val="0595DB"/>
                </a:solidFill>
              </a:rPr>
              <a:t>customers + partners</a:t>
            </a:r>
          </a:p>
          <a:p>
            <a:pPr lvl="1"/>
            <a:r>
              <a:rPr lang="en-US" b="1" dirty="0">
                <a:solidFill>
                  <a:srgbClr val="0595DB"/>
                </a:solidFill>
              </a:rPr>
              <a:t>Agile + Tech + Business Savvy </a:t>
            </a:r>
          </a:p>
          <a:p>
            <a:r>
              <a:rPr lang="en-US" dirty="0" err="1"/>
              <a:t>Mendix</a:t>
            </a:r>
            <a:r>
              <a:rPr lang="en-US" dirty="0"/>
              <a:t> is an enterprise grade tool: </a:t>
            </a:r>
          </a:p>
          <a:p>
            <a:pPr lvl="1"/>
            <a:r>
              <a:rPr lang="en-US" b="1" dirty="0">
                <a:solidFill>
                  <a:srgbClr val="0595DB"/>
                </a:solidFill>
              </a:rPr>
              <a:t>Not just a prototype tool</a:t>
            </a:r>
          </a:p>
          <a:p>
            <a:pPr lvl="1"/>
            <a:r>
              <a:rPr lang="en-US" b="1" dirty="0">
                <a:solidFill>
                  <a:srgbClr val="0595DB"/>
                </a:solidFill>
              </a:rPr>
              <a:t>Students can deploy and share their apps </a:t>
            </a:r>
          </a:p>
          <a:p>
            <a:pPr lvl="1"/>
            <a:r>
              <a:rPr lang="en-US" b="1" dirty="0">
                <a:solidFill>
                  <a:srgbClr val="0595DB"/>
                </a:solidFill>
              </a:rPr>
              <a:t>All FREE!</a:t>
            </a:r>
          </a:p>
          <a:p>
            <a:r>
              <a:rPr lang="en-US" dirty="0">
                <a:solidFill>
                  <a:schemeClr val="tx1"/>
                </a:solidFill>
              </a:rPr>
              <a:t>We are here to support </a:t>
            </a:r>
            <a:r>
              <a:rPr lang="en-US" b="1" dirty="0">
                <a:solidFill>
                  <a:srgbClr val="0595DB"/>
                </a:solidFill>
              </a:rPr>
              <a:t>your</a:t>
            </a:r>
            <a:r>
              <a:rPr lang="en-US" dirty="0">
                <a:solidFill>
                  <a:schemeClr val="tx1"/>
                </a:solidFill>
              </a:rPr>
              <a:t> learning objectives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595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0"/>
          <p:cNvSpPr txBox="1">
            <a:spLocks/>
          </p:cNvSpPr>
          <p:nvPr/>
        </p:nvSpPr>
        <p:spPr>
          <a:xfrm>
            <a:off x="5379720" y="354562"/>
            <a:ext cx="6812280" cy="555775"/>
          </a:xfrm>
          <a:prstGeom prst="rect">
            <a:avLst/>
          </a:prstGeom>
        </p:spPr>
        <p:txBody>
          <a:bodyPr vert="horz" anchor="b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6000" b="1" kern="1200">
                <a:solidFill>
                  <a:srgbClr val="2786B9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</a:lstStyle>
          <a:p>
            <a:r>
              <a:rPr lang="en-US" sz="3800" b="0" dirty="0">
                <a:solidFill>
                  <a:srgbClr val="0595DB"/>
                </a:solidFill>
                <a:latin typeface="Arial"/>
              </a:rPr>
              <a:t>Global University Program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80507" y="2062881"/>
            <a:ext cx="168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140+ Professors</a:t>
            </a:r>
          </a:p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8+ countries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40942" y="2062881"/>
            <a:ext cx="1799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107+ universities</a:t>
            </a:r>
          </a:p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400% YoY growth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48405" y="3665714"/>
            <a:ext cx="3211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Open Curriculum</a:t>
            </a:r>
          </a:p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Faculty Professional 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57505" y="3650936"/>
            <a:ext cx="2566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9,000+ students</a:t>
            </a:r>
          </a:p>
          <a:p>
            <a:pPr algn="ct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Free Mendix Certifications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6471920" y="4992770"/>
            <a:ext cx="4979001" cy="1865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281" y="5840243"/>
            <a:ext cx="758931" cy="4670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147" y="5932830"/>
            <a:ext cx="1001651" cy="252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676" y="5617803"/>
            <a:ext cx="828022" cy="8280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8137" y="5847506"/>
            <a:ext cx="1122680" cy="3377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7256" y="5694755"/>
            <a:ext cx="940789" cy="586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211" y="2565677"/>
            <a:ext cx="5711845" cy="227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</a:rPr>
              <a:t>The Mendix University Program Inspires the next generation of  tech-savvy business students to build real world solutions &amp; we empower them with tools and knowledge to become the bridge between business &amp; IT in companies around the world.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7934" y="5088751"/>
            <a:ext cx="5809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Used by leading schools worldwide</a:t>
            </a:r>
          </a:p>
        </p:txBody>
      </p:sp>
    </p:spTree>
    <p:extLst>
      <p:ext uri="{BB962C8B-B14F-4D97-AF65-F5344CB8AC3E}">
        <p14:creationId xmlns:p14="http://schemas.microsoft.com/office/powerpoint/2010/main" val="270603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176803-F0C4-4354-BE5A-599F7A4B9374}"/>
              </a:ext>
            </a:extLst>
          </p:cNvPr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479376" y="2492896"/>
          <a:ext cx="5400947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9183">
                  <a:extLst>
                    <a:ext uri="{9D8B030D-6E8A-4147-A177-3AD203B41FA5}">
                      <a16:colId xmlns:a16="http://schemas.microsoft.com/office/drawing/2014/main" val="1963784628"/>
                    </a:ext>
                  </a:extLst>
                </a:gridCol>
                <a:gridCol w="3871764">
                  <a:extLst>
                    <a:ext uri="{9D8B030D-6E8A-4147-A177-3AD203B41FA5}">
                      <a16:colId xmlns:a16="http://schemas.microsoft.com/office/drawing/2014/main" val="129807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394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Special Topics in Computer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8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Solve an Open Business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54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59943"/>
                  </a:ext>
                </a:extLst>
              </a:tr>
            </a:tbl>
          </a:graphicData>
        </a:graphic>
      </p:graphicFrame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2B409C-60E6-4A3C-A8D6-E619CCA550F6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365" y="1365250"/>
            <a:ext cx="4791170" cy="47752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95E59BC-CCB9-4F17-9183-46AED0AB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64FCC5-385F-4B1E-B2A9-6DC88A1276EF}"/>
              </a:ext>
            </a:extLst>
          </p:cNvPr>
          <p:cNvSpPr/>
          <p:nvPr/>
        </p:nvSpPr>
        <p:spPr>
          <a:xfrm>
            <a:off x="1127448" y="4437112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https://mitrad.mendixcloud.com/</a:t>
            </a:r>
          </a:p>
        </p:txBody>
      </p:sp>
    </p:spTree>
    <p:extLst>
      <p:ext uri="{BB962C8B-B14F-4D97-AF65-F5344CB8AC3E}">
        <p14:creationId xmlns:p14="http://schemas.microsoft.com/office/powerpoint/2010/main" val="16990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C4DAC81-4E99-B245-B35B-1108BB7733C1}"/>
              </a:ext>
            </a:extLst>
          </p:cNvPr>
          <p:cNvGraphicFramePr>
            <a:graphicFrameLocks noGrp="1"/>
          </p:cNvGraphicFramePr>
          <p:nvPr>
            <p:ph sz="quarter" idx="1"/>
            <p:extLst/>
          </p:nvPr>
        </p:nvGraphicFramePr>
        <p:xfrm>
          <a:off x="335360" y="1368425"/>
          <a:ext cx="5664121" cy="37764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26125743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77029326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000521213"/>
                    </a:ext>
                  </a:extLst>
                </a:gridCol>
                <a:gridCol w="1343641">
                  <a:extLst>
                    <a:ext uri="{9D8B030D-6E8A-4147-A177-3AD203B41FA5}">
                      <a16:colId xmlns:a16="http://schemas.microsoft.com/office/drawing/2014/main" val="1206430224"/>
                    </a:ext>
                  </a:extLst>
                </a:gridCol>
              </a:tblGrid>
              <a:tr h="404391">
                <a:tc>
                  <a:txBody>
                    <a:bodyPr/>
                    <a:lstStyle/>
                    <a:p>
                      <a:r>
                        <a:rPr lang="en-US" b="1" dirty="0"/>
                        <a:t>Major</a:t>
                      </a:r>
                    </a:p>
                  </a:txBody>
                  <a:tcPr marL="69002" marR="69002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 marL="69002" marR="69002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Assignments</a:t>
                      </a:r>
                    </a:p>
                  </a:txBody>
                  <a:tcPr marL="69002" marR="69002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Students</a:t>
                      </a:r>
                    </a:p>
                  </a:txBody>
                  <a:tcPr marL="69002" marR="69002"/>
                </a:tc>
                <a:extLst>
                  <a:ext uri="{0D108BD9-81ED-4DB2-BD59-A6C34878D82A}">
                    <a16:rowId xmlns:a16="http://schemas.microsoft.com/office/drawing/2014/main" val="3498089241"/>
                  </a:ext>
                </a:extLst>
              </a:tr>
              <a:tr h="1983545">
                <a:tc>
                  <a:txBody>
                    <a:bodyPr/>
                    <a:lstStyle/>
                    <a:p>
                      <a:r>
                        <a:rPr lang="en-US" dirty="0"/>
                        <a:t>Computer Information Systems</a:t>
                      </a:r>
                    </a:p>
                  </a:txBody>
                  <a:tcPr marL="69002" marR="6900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IT</a:t>
                      </a:r>
                    </a:p>
                  </a:txBody>
                  <a:tcPr marL="69002" marR="6900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Paper planes – Agile and Waterfall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Simple application</a:t>
                      </a:r>
                    </a:p>
                  </a:txBody>
                  <a:tcPr marL="69002" marR="6900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Freshman</a:t>
                      </a:r>
                    </a:p>
                  </a:txBody>
                  <a:tcPr marL="69002" marR="69002"/>
                </a:tc>
                <a:extLst>
                  <a:ext uri="{0D108BD9-81ED-4DB2-BD59-A6C34878D82A}">
                    <a16:rowId xmlns:a16="http://schemas.microsoft.com/office/drawing/2014/main" val="2884586332"/>
                  </a:ext>
                </a:extLst>
              </a:tr>
              <a:tr h="13884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Computer Information Systems</a:t>
                      </a:r>
                    </a:p>
                  </a:txBody>
                  <a:tcPr marL="69002" marR="69002"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dirty="0">
                          <a:effectLst/>
                        </a:rPr>
                        <a:t>IT Project Management</a:t>
                      </a:r>
                      <a:endParaRPr lang="en-US" dirty="0"/>
                    </a:p>
                  </a:txBody>
                  <a:tcPr marL="69002" marR="69002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Students Group Projects</a:t>
                      </a:r>
                    </a:p>
                  </a:txBody>
                  <a:tcPr marL="69002" marR="69002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Seniors</a:t>
                      </a:r>
                    </a:p>
                  </a:txBody>
                  <a:tcPr marL="69002" marR="69002"/>
                </a:tc>
                <a:extLst>
                  <a:ext uri="{0D108BD9-81ED-4DB2-BD59-A6C34878D82A}">
                    <a16:rowId xmlns:a16="http://schemas.microsoft.com/office/drawing/2014/main" val="3927716006"/>
                  </a:ext>
                </a:extLst>
              </a:tr>
            </a:tbl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BE110A-502C-4921-AF1A-3982D88B5F32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65" y="1628800"/>
            <a:ext cx="5387975" cy="398710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3E5ADE-3AF1-B340-A72B-E0D58695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Bentley</a:t>
            </a:r>
          </a:p>
        </p:txBody>
      </p:sp>
    </p:spTree>
    <p:extLst>
      <p:ext uri="{BB962C8B-B14F-4D97-AF65-F5344CB8AC3E}">
        <p14:creationId xmlns:p14="http://schemas.microsoft.com/office/powerpoint/2010/main" val="42725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5ADE-3AF1-B340-A72B-E0D58695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Concordia University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C4DAC81-4E99-B245-B35B-1108BB7733C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690688"/>
          <a:ext cx="10515601" cy="2291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3464">
                  <a:extLst>
                    <a:ext uri="{9D8B030D-6E8A-4147-A177-3AD203B41FA5}">
                      <a16:colId xmlns:a16="http://schemas.microsoft.com/office/drawing/2014/main" val="2261257435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77029326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000521213"/>
                    </a:ext>
                  </a:extLst>
                </a:gridCol>
                <a:gridCol w="1801417">
                  <a:extLst>
                    <a:ext uri="{9D8B030D-6E8A-4147-A177-3AD203B41FA5}">
                      <a16:colId xmlns:a16="http://schemas.microsoft.com/office/drawing/2014/main" val="1206430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Assignments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Student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08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Computer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Hello World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Loops and general principles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Freshman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58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Computer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Senior Capstone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Complex Apps with ML and 3</a:t>
                      </a:r>
                      <a:r>
                        <a:rPr lang="en-US" baseline="30000" dirty="0"/>
                        <a:t>rd</a:t>
                      </a:r>
                      <a:r>
                        <a:rPr lang="en-US" dirty="0"/>
                        <a:t> party integrations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Seniors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716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Information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 Analysis and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Customer + Project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Graduate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3993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1265BF-3274-497D-AB03-3D5FFFE4F6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981768"/>
            <a:ext cx="4068408" cy="27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4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5ADE-3AF1-B340-A72B-E0D58695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 University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C4DAC81-4E99-B245-B35B-1108BB7733C1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50082" y="1494563"/>
          <a:ext cx="6049888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3384">
                  <a:extLst>
                    <a:ext uri="{9D8B030D-6E8A-4147-A177-3AD203B41FA5}">
                      <a16:colId xmlns:a16="http://schemas.microsoft.com/office/drawing/2014/main" val="2261257435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770293260"/>
                    </a:ext>
                  </a:extLst>
                </a:gridCol>
                <a:gridCol w="1771911">
                  <a:extLst>
                    <a:ext uri="{9D8B030D-6E8A-4147-A177-3AD203B41FA5}">
                      <a16:colId xmlns:a16="http://schemas.microsoft.com/office/drawing/2014/main" val="1000521213"/>
                    </a:ext>
                  </a:extLst>
                </a:gridCol>
                <a:gridCol w="1036401">
                  <a:extLst>
                    <a:ext uri="{9D8B030D-6E8A-4147-A177-3AD203B41FA5}">
                      <a16:colId xmlns:a16="http://schemas.microsoft.com/office/drawing/2014/main" val="1206430224"/>
                    </a:ext>
                  </a:extLst>
                </a:gridCol>
              </a:tblGrid>
              <a:tr h="296148">
                <a:tc>
                  <a:txBody>
                    <a:bodyPr/>
                    <a:lstStyle/>
                    <a:p>
                      <a:r>
                        <a:rPr lang="en-US" b="1" dirty="0"/>
                        <a:t>Major</a:t>
                      </a:r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Examples</a:t>
                      </a:r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Level</a:t>
                      </a:r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3498089241"/>
                  </a:ext>
                </a:extLst>
              </a:tr>
              <a:tr h="549990">
                <a:tc>
                  <a:txBody>
                    <a:bodyPr/>
                    <a:lstStyle/>
                    <a:p>
                      <a:r>
                        <a:rPr lang="en-US" dirty="0"/>
                        <a:t>Questrom School of Business - IS Minor</a:t>
                      </a:r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App Development</a:t>
                      </a:r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Individual Assignments</a:t>
                      </a:r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Juniors + Seniors</a:t>
                      </a:r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2884586332"/>
                  </a:ext>
                </a:extLst>
              </a:tr>
            </a:tbl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2C120CF-63FE-6B45-8889-B231CD255A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" r="26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5C181-5018-F84D-A160-CAE9643CB443}"/>
              </a:ext>
            </a:extLst>
          </p:cNvPr>
          <p:cNvSpPr txBox="1"/>
          <p:nvPr/>
        </p:nvSpPr>
        <p:spPr>
          <a:xfrm>
            <a:off x="1559496" y="3228141"/>
            <a:ext cx="47537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Observations: 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Introduction Guest Lecture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Students used the Web Modeler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 Lectures + 2 weeks development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Very creative Applications: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Game of Chores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Assassins Hideouts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Save the Children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 Tutors Planning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595DB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Student Organizations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595DB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595DB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10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414041"/>
      </a:dk1>
      <a:lt1>
        <a:srgbClr val="FFFFFF"/>
      </a:lt1>
      <a:dk2>
        <a:srgbClr val="F6F9FC"/>
      </a:dk2>
      <a:lt2>
        <a:srgbClr val="FFFFFF"/>
      </a:lt2>
      <a:accent1>
        <a:srgbClr val="0595DB"/>
      </a:accent1>
      <a:accent2>
        <a:srgbClr val="49B0E2"/>
      </a:accent2>
      <a:accent3>
        <a:srgbClr val="85CAEB"/>
      </a:accent3>
      <a:accent4>
        <a:srgbClr val="C2E5F5"/>
      </a:accent4>
      <a:accent5>
        <a:srgbClr val="237EAF"/>
      </a:accent5>
      <a:accent6>
        <a:srgbClr val="DCECF3"/>
      </a:accent6>
      <a:hlink>
        <a:srgbClr val="0595DB"/>
      </a:hlink>
      <a:folHlink>
        <a:srgbClr val="F7A63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4F7BA5-EDE2-3541-B172-395373C42CF2}" vid="{E5436A14-A7DA-1A4D-8812-AA066D833B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New-Mendix-template2017</Template>
  <TotalTime>138</TotalTime>
  <Words>372</Words>
  <Application>Microsoft Office PowerPoint</Application>
  <PresentationFormat>Widescreen</PresentationFormat>
  <Paragraphs>87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Next Steps Using Mendix in Your Classroom</vt:lpstr>
      <vt:lpstr>Our Mission</vt:lpstr>
      <vt:lpstr>PowerPoint Presentation</vt:lpstr>
      <vt:lpstr>MIT</vt:lpstr>
      <vt:lpstr>Bentley</vt:lpstr>
      <vt:lpstr>Concordia University</vt:lpstr>
      <vt:lpstr>Boston University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 Brandenburg</dc:creator>
  <cp:lastModifiedBy>Kat Brandenburg</cp:lastModifiedBy>
  <cp:revision>10</cp:revision>
  <dcterms:created xsi:type="dcterms:W3CDTF">2018-11-19T15:55:54Z</dcterms:created>
  <dcterms:modified xsi:type="dcterms:W3CDTF">2019-01-08T15:44:42Z</dcterms:modified>
</cp:coreProperties>
</file>